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56" r:id="rId2"/>
    <p:sldId id="282" r:id="rId3"/>
    <p:sldId id="281" r:id="rId4"/>
    <p:sldId id="283" r:id="rId5"/>
    <p:sldId id="284" r:id="rId6"/>
    <p:sldId id="285" r:id="rId7"/>
    <p:sldId id="302" r:id="rId8"/>
    <p:sldId id="300" r:id="rId9"/>
    <p:sldId id="286" r:id="rId10"/>
    <p:sldId id="267" r:id="rId11"/>
    <p:sldId id="299" r:id="rId12"/>
    <p:sldId id="287" r:id="rId13"/>
    <p:sldId id="298" r:id="rId14"/>
    <p:sldId id="288" r:id="rId15"/>
    <p:sldId id="289" r:id="rId16"/>
    <p:sldId id="290" r:id="rId17"/>
    <p:sldId id="305" r:id="rId18"/>
    <p:sldId id="276" r:id="rId19"/>
    <p:sldId id="301" r:id="rId20"/>
    <p:sldId id="279" r:id="rId21"/>
    <p:sldId id="28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701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F2A6D-9FCD-4DD4-885A-EDB443299A90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D29677-7C1F-40C2-A44E-225C49F6EE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5887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29677-7C1F-40C2-A44E-225C49F6EE3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8636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68E6-3848-493D-8CC2-0FC37EA7EB92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54E0-B7C4-4B45-BFCE-FFEDA656A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68E6-3848-493D-8CC2-0FC37EA7EB92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54E0-B7C4-4B45-BFCE-FFEDA656A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68E6-3848-493D-8CC2-0FC37EA7EB92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54E0-B7C4-4B45-BFCE-FFEDA656A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68E6-3848-493D-8CC2-0FC37EA7EB92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54E0-B7C4-4B45-BFCE-FFEDA656A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68E6-3848-493D-8CC2-0FC37EA7EB92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54E0-B7C4-4B45-BFCE-FFEDA656A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68E6-3848-493D-8CC2-0FC37EA7EB92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54E0-B7C4-4B45-BFCE-FFEDA656A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68E6-3848-493D-8CC2-0FC37EA7EB92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54E0-B7C4-4B45-BFCE-FFEDA656A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68E6-3848-493D-8CC2-0FC37EA7EB92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54E0-B7C4-4B45-BFCE-FFEDA656A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68E6-3848-493D-8CC2-0FC37EA7EB92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54E0-B7C4-4B45-BFCE-FFEDA656A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68E6-3848-493D-8CC2-0FC37EA7EB92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54E0-B7C4-4B45-BFCE-FFEDA656A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68E6-3848-493D-8CC2-0FC37EA7EB92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54E0-B7C4-4B45-BFCE-FFEDA656A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C68E6-3848-493D-8CC2-0FC37EA7EB92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C54E0-B7C4-4B45-BFCE-FFEDA656A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0%D0%B5%D0%B6%D0%B8%D0%BC_%D0%BF%D0%B8%D1%82%D0%B0%D0%BD%D0%B8%D1%8F" TargetMode="External"/><Relationship Id="rId3" Type="http://schemas.openxmlformats.org/officeDocument/2006/relationships/hyperlink" Target="https://ru.wikipedia.org/wiki/%D0%97%D0%B4%D0%BE%D1%80%D0%BE%D0%B2%D1%8C%D0%B5" TargetMode="External"/><Relationship Id="rId7" Type="http://schemas.openxmlformats.org/officeDocument/2006/relationships/hyperlink" Target="https://ru.wikipedia.org/wiki/%D0%9F%D0%B8%D1%89%D0%B0" TargetMode="External"/><Relationship Id="rId12" Type="http://schemas.openxmlformats.org/officeDocument/2006/relationships/hyperlink" Target="https://ru.wikipedia.org/wiki/%D0%94%D0%B5%D1%81%D1%82%D1%80%D1%83%D0%BA%D1%82%D0%B8%D0%B2%D0%BD%D0%BE%D0%B5_%D0%BF%D0%BE%D0%B2%D0%B5%D0%B4%D0%B5%D0%BD%D0%B8%D0%B5" TargetMode="External"/><Relationship Id="rId2" Type="http://schemas.openxmlformats.org/officeDocument/2006/relationships/hyperlink" Target="https://ru.wikipedia.org/wiki/%D0%A7%D0%B5%D0%BB%D0%BE%D0%B2%D0%B5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E%D0%B1%D1%80%D0%B0%D0%B7_%D0%B6%D0%B8%D0%B7%D0%BD%D0%B8" TargetMode="External"/><Relationship Id="rId11" Type="http://schemas.openxmlformats.org/officeDocument/2006/relationships/hyperlink" Target="https://ru.wikipedia.org/wiki/%D0%92%D1%80%D0%B5%D0%B4%D0%BD%D1%8B%D0%B5_%D0%BF%D1%80%D0%B8%D0%B2%D1%8B%D1%87%D0%BA%D0%B8" TargetMode="External"/><Relationship Id="rId5" Type="http://schemas.openxmlformats.org/officeDocument/2006/relationships/hyperlink" Target="https://ru.wikipedia.org/wiki/%D0%9E%D1%80%D0%B3%D0%B0%D0%BD%D0%B8%D0%B7%D0%BC" TargetMode="External"/><Relationship Id="rId10" Type="http://schemas.openxmlformats.org/officeDocument/2006/relationships/hyperlink" Target="https://ru.wikipedia.org/wiki/%D0%A1%D1%82%D1%80%D0%B5%D1%81%D1%81" TargetMode="External"/><Relationship Id="rId4" Type="http://schemas.openxmlformats.org/officeDocument/2006/relationships/hyperlink" Target="https://ru.wikipedia.org/wiki/%D0%91%D0%BE%D0%BB%D0%B5%D0%B7%D0%BD%D1%8C" TargetMode="External"/><Relationship Id="rId9" Type="http://schemas.openxmlformats.org/officeDocument/2006/relationships/hyperlink" Target="https://ru.wikipedia.org/wiki/%D0%A4%D0%B8%D0%B7%D0%B8%D1%87%D0%B5%D1%81%D0%BA%D0%B0%D1%8F_%D0%B0%D0%BA%D1%82%D0%B8%D0%B2%D0%BD%D0%BE%D1%81%D1%82%D1%8C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8029604" cy="2357454"/>
          </a:xfrm>
        </p:spPr>
        <p:txBody>
          <a:bodyPr>
            <a:normAutofit/>
          </a:bodyPr>
          <a:lstStyle/>
          <a:p>
            <a:r>
              <a:rPr lang="ru-RU" sz="4660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«10 правил здорового образа жизни»</a:t>
            </a:r>
            <a:endParaRPr lang="ru-RU" sz="4660" dirty="0">
              <a:ln>
                <a:solidFill>
                  <a:srgbClr val="0070C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00364" y="2852936"/>
            <a:ext cx="5857916" cy="4147964"/>
          </a:xfrm>
        </p:spPr>
        <p:txBody>
          <a:bodyPr>
            <a:normAutofit/>
          </a:bodyPr>
          <a:lstStyle/>
          <a:p>
            <a:r>
              <a:rPr lang="ru-RU" sz="2530" dirty="0" smtClean="0">
                <a:solidFill>
                  <a:schemeClr val="tx1"/>
                </a:solidFill>
              </a:rPr>
              <a:t>«Здоровье- это не всё, но всё без здоровья- ничто..» </a:t>
            </a:r>
          </a:p>
          <a:p>
            <a:r>
              <a:rPr lang="ru-RU" sz="2530" dirty="0" smtClean="0">
                <a:solidFill>
                  <a:schemeClr val="tx1"/>
                </a:solidFill>
              </a:rPr>
              <a:t>                                                    Сократ</a:t>
            </a:r>
          </a:p>
          <a:p>
            <a:endParaRPr lang="ru-RU" sz="2530" dirty="0" smtClean="0">
              <a:solidFill>
                <a:schemeClr val="tx1"/>
              </a:solidFill>
            </a:endParaRPr>
          </a:p>
          <a:p>
            <a:r>
              <a:rPr lang="ru-RU" sz="2530" dirty="0" smtClean="0">
                <a:solidFill>
                  <a:schemeClr val="tx1"/>
                </a:solidFill>
              </a:rPr>
              <a:t>Подготовила: воспитатель МБДОУ </a:t>
            </a:r>
          </a:p>
          <a:p>
            <a:r>
              <a:rPr lang="ru-RU" sz="2530" dirty="0" smtClean="0">
                <a:solidFill>
                  <a:schemeClr val="tx1"/>
                </a:solidFill>
              </a:rPr>
              <a:t>«</a:t>
            </a:r>
            <a:r>
              <a:rPr lang="ru-RU" sz="2530" dirty="0" err="1" smtClean="0">
                <a:solidFill>
                  <a:schemeClr val="tx1"/>
                </a:solidFill>
              </a:rPr>
              <a:t>Лознянский</a:t>
            </a:r>
            <a:r>
              <a:rPr lang="ru-RU" sz="2530" dirty="0" smtClean="0">
                <a:solidFill>
                  <a:schemeClr val="tx1"/>
                </a:solidFill>
              </a:rPr>
              <a:t> детский сад» </a:t>
            </a:r>
            <a:r>
              <a:rPr lang="ru-RU" sz="2530" dirty="0" err="1" smtClean="0">
                <a:solidFill>
                  <a:schemeClr val="tx1"/>
                </a:solidFill>
              </a:rPr>
              <a:t>Желтобрюхова</a:t>
            </a:r>
            <a:r>
              <a:rPr lang="ru-RU" sz="2530" dirty="0" smtClean="0">
                <a:solidFill>
                  <a:schemeClr val="tx1"/>
                </a:solidFill>
              </a:rPr>
              <a:t> Г. А.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314" name="AutoShape 2" descr="Картинки по запросу картинки о здоровом образе жизни для дет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Картинки по запросу картинки о здоровом образе жизни для дет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8" name="AutoShape 6" descr="Картинки по запросу картинки о здоровом образе жизни для дет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D:\загрузки\5437_8a4eddfe4f8a7dbb221650268ab927b7.pn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357562"/>
            <a:ext cx="2857520" cy="3010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50" dirty="0" smtClean="0"/>
              <a:t>Физкультурные досуги и праздники</a:t>
            </a:r>
            <a:endParaRPr lang="ru-RU" sz="305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2703" y="2924944"/>
            <a:ext cx="3353193" cy="29523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958" y="2417129"/>
            <a:ext cx="2687420" cy="35832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484784"/>
            <a:ext cx="2224239" cy="338437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4.Физическая культура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7252" y="1196752"/>
            <a:ext cx="3041699" cy="30416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15049" y="1315719"/>
            <a:ext cx="3229713" cy="30246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149" y="4548084"/>
            <a:ext cx="3164098" cy="21215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33494" y="2348880"/>
            <a:ext cx="2177714" cy="29371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29924" y="4415287"/>
            <a:ext cx="3219639" cy="238718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29046" y="4373705"/>
            <a:ext cx="3219639" cy="238718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Правило 4.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</a:t>
            </a:r>
            <a:r>
              <a:rPr lang="ru-RU" dirty="0" smtClean="0"/>
              <a:t>рогулки на свежем воздухе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В прогулки включаем следующие оздоровительные мероприятия: подвижные и спортивные игры. В теплое время- игры с водой и </a:t>
            </a:r>
            <a:r>
              <a:rPr lang="ru-RU" sz="2400" dirty="0" err="1" smtClean="0"/>
              <a:t>самомассаж</a:t>
            </a:r>
            <a:r>
              <a:rPr lang="ru-RU" sz="2400" dirty="0" smtClean="0"/>
              <a:t>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3144943"/>
            <a:ext cx="2342800" cy="3193269"/>
          </a:xfrm>
          <a:prstGeom prst="rect">
            <a:avLst/>
          </a:prstGeom>
        </p:spPr>
      </p:pic>
      <p:pic>
        <p:nvPicPr>
          <p:cNvPr id="8" name="Рисунок 7" descr="D:\детский сад\конкурс воспитатель года 2021\IMG_20211012_10494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660232" y="3501008"/>
            <a:ext cx="216024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детский сад\конкурс воспитатель года 2021\IMG-20210727-WA00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573016"/>
            <a:ext cx="331293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dirty="0" smtClean="0"/>
              <a:t>Подвижные игры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«Мышеловка»;</a:t>
            </a:r>
          </a:p>
          <a:p>
            <a:pPr>
              <a:buNone/>
            </a:pPr>
            <a:r>
              <a:rPr lang="ru-RU" sz="2400" dirty="0" smtClean="0"/>
              <a:t>«Два Мороза»</a:t>
            </a:r>
          </a:p>
          <a:p>
            <a:pPr>
              <a:buNone/>
            </a:pPr>
            <a:r>
              <a:rPr lang="ru-RU" sz="2400" dirty="0" smtClean="0"/>
              <a:t>«От микроба убегай»;</a:t>
            </a:r>
          </a:p>
          <a:p>
            <a:pPr>
              <a:buNone/>
            </a:pPr>
            <a:r>
              <a:rPr lang="ru-RU" sz="2400" dirty="0" smtClean="0"/>
              <a:t>«Карусель»;</a:t>
            </a:r>
          </a:p>
          <a:p>
            <a:pPr>
              <a:buNone/>
            </a:pPr>
            <a:r>
              <a:rPr lang="ru-RU" sz="2400" dirty="0" smtClean="0"/>
              <a:t>Игры на свежем воздухе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45629" y="980728"/>
            <a:ext cx="3433982" cy="2808312"/>
          </a:xfrm>
          <a:prstGeom prst="rect">
            <a:avLst/>
          </a:prstGeom>
        </p:spPr>
      </p:pic>
      <p:pic>
        <p:nvPicPr>
          <p:cNvPr id="6" name="Рисунок 5" descr="D:\детский сад\конкурс премия здоровье\Screenshot_20220224-210645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56992"/>
            <a:ext cx="439248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4077072"/>
            <a:ext cx="3528392" cy="240962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dirty="0" smtClean="0"/>
              <a:t>Правило 5. Закаливание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ru-RU" sz="2340" dirty="0" smtClean="0"/>
              <a:t>Закаливание способствует развитию компенсаторных возможностей организма, повышению его работоспособности. Если закаливание проводить систематически и планомерно, оно положительно влияет на организм ребенка : улучшается деятельность его систем и органов, увеличивается сопротивляемость ко многим заболеваниям, повышается выносливость организма.</a:t>
            </a:r>
          </a:p>
          <a:p>
            <a:endParaRPr lang="ru-RU" sz="2340" dirty="0"/>
          </a:p>
        </p:txBody>
      </p:sp>
      <p:pic>
        <p:nvPicPr>
          <p:cNvPr id="4" name="Рисунок 3" descr="C:\Users\Пользователь\Desktop\sam_249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7105" y="3717032"/>
            <a:ext cx="4043087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Правило 6.Сохранение стабильного </a:t>
            </a:r>
            <a:r>
              <a:rPr lang="ru-RU" dirty="0" err="1" smtClean="0"/>
              <a:t>психо-эмоционального</a:t>
            </a:r>
            <a:r>
              <a:rPr lang="ru-RU" dirty="0" smtClean="0"/>
              <a:t> состояния.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Необходимо создавать условия, обеспечивающие психологическое здоровье дошкольника путем гуманного отношения к детям и индивидуального подхода. Педагоги стараются организовать интересную и содержательную жизнь в детском саду. Касательно психологической обстановки в дошкольном  возрасте значение имеют два аспекта: отношения в семье и обстановка в дошкольном учреждении.</a:t>
            </a:r>
            <a:endParaRPr lang="ru-RU" sz="2000" dirty="0"/>
          </a:p>
        </p:txBody>
      </p:sp>
      <p:pic>
        <p:nvPicPr>
          <p:cNvPr id="4" name="Рисунок 3" descr="D:\детский сад\конкурс воспитатель года 2021\IMG_20211111_09354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573016"/>
            <a:ext cx="410445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Правило 7. Соблюдение правил личной гигиены.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430" dirty="0" smtClean="0"/>
              <a:t>Гигиенические мероприятия должны стать для дошкольника обычными и необходимыми. Нужно приучать ребенка к гигиеническому индивидуализму: своя расческа, своя постель, свой носовой платок, свое полотенце и т. д. Подводить детей к пониманию того, что соблюдение правил личной гигиены важно не только для охраны личного здоровья, но и здоровья окружающих.</a:t>
            </a:r>
          </a:p>
          <a:p>
            <a:r>
              <a:rPr lang="ru-RU" sz="2430" dirty="0" smtClean="0"/>
              <a:t>В режимных моментах педагоги продолжают учить правильно умываться и правильно вести себя при кашле и чихании.</a:t>
            </a:r>
          </a:p>
          <a:p>
            <a:r>
              <a:rPr lang="ru-RU" sz="2430" dirty="0" smtClean="0"/>
              <a:t>При совместной деятельности закрепляем знания о чистоте через продуктивную деятельность (лепка, аппликация, рисование на тему «Предметы гигиены»).</a:t>
            </a:r>
            <a:endParaRPr lang="ru-RU" sz="243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Правило 8. Полноценный сон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Общая продолжительность суточного сна для детей дошкольного возраста 12-12,5 часа , из которых 2-2,5 часа отводится на дневной сон. </a:t>
            </a:r>
            <a:r>
              <a:rPr lang="ru-RU" sz="2200" dirty="0" err="1" smtClean="0"/>
              <a:t>Важно,чтобы</a:t>
            </a:r>
            <a:r>
              <a:rPr lang="ru-RU" sz="2200" dirty="0" smtClean="0"/>
              <a:t> дети ложились в постель, засыпали и просыпались в определённое время. </a:t>
            </a:r>
          </a:p>
          <a:p>
            <a:endParaRPr lang="ru-RU" sz="2200" dirty="0" smtClean="0"/>
          </a:p>
          <a:p>
            <a:endParaRPr lang="ru-RU" dirty="0"/>
          </a:p>
        </p:txBody>
      </p:sp>
      <p:pic>
        <p:nvPicPr>
          <p:cNvPr id="4" name="Рисунок 3" descr="C:\Users\Пользователь\Desktop\8187201f60ba0665252eb9762265a53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996952"/>
            <a:ext cx="4176464" cy="3096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430" dirty="0" smtClean="0"/>
              <a:t>Работа с родителями</a:t>
            </a:r>
            <a:endParaRPr lang="ru-RU" sz="343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/>
              <a:t>1.Консультация «Воспитывайте культурно-гигиенические навыки у детей»; « Десять советов родителям о здоровье детей».</a:t>
            </a:r>
          </a:p>
          <a:p>
            <a:pPr>
              <a:buNone/>
            </a:pPr>
            <a:r>
              <a:rPr lang="ru-RU" sz="2400" dirty="0" smtClean="0"/>
              <a:t>2.Памятки и буклеты «Главные правила по ведению здорового образа жизни</a:t>
            </a:r>
            <a:r>
              <a:rPr lang="ru-RU" sz="2400" b="1" dirty="0" smtClean="0"/>
              <a:t>»</a:t>
            </a:r>
            <a:r>
              <a:rPr lang="ru-RU" sz="2400" dirty="0" smtClean="0"/>
              <a:t> «Семейный кодекс здоровья», </a:t>
            </a:r>
          </a:p>
          <a:p>
            <a:pPr>
              <a:buNone/>
            </a:pPr>
            <a:r>
              <a:rPr lang="ru-RU" sz="2400" dirty="0" smtClean="0"/>
              <a:t>3.Анкетирование .</a:t>
            </a:r>
            <a:endParaRPr lang="ru-RU" sz="2400" dirty="0"/>
          </a:p>
        </p:txBody>
      </p:sp>
      <p:pic>
        <p:nvPicPr>
          <p:cNvPr id="4" name="Рисунок 3" descr="D:\детский сад\конкурс премия здоровье\IMG_20220225_1028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717032"/>
            <a:ext cx="324036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Вывод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Таким образом, мы закладываем основы</a:t>
            </a:r>
          </a:p>
          <a:p>
            <a:r>
              <a:rPr lang="ru-RU" dirty="0" smtClean="0"/>
              <a:t>здорового образа жизни, используя различные</a:t>
            </a:r>
          </a:p>
          <a:p>
            <a:r>
              <a:rPr lang="ru-RU" dirty="0" smtClean="0"/>
              <a:t>формы работы. Мы помогаем ребёнку как</a:t>
            </a:r>
          </a:p>
          <a:p>
            <a:r>
              <a:rPr lang="ru-RU" dirty="0" smtClean="0"/>
              <a:t>можно раньше понять непреходящую ценность</a:t>
            </a:r>
          </a:p>
          <a:p>
            <a:r>
              <a:rPr lang="ru-RU" dirty="0" smtClean="0"/>
              <a:t>здоровья, жизни, побуждаем малыша</a:t>
            </a:r>
          </a:p>
          <a:p>
            <a:r>
              <a:rPr lang="ru-RU" dirty="0" smtClean="0"/>
              <a:t>самостоятельно и активно формировать,</a:t>
            </a:r>
          </a:p>
          <a:p>
            <a:r>
              <a:rPr lang="ru-RU" dirty="0" smtClean="0"/>
              <a:t>сохранять и приумножать свое здоровье.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5797568"/>
          </a:xfrm>
        </p:spPr>
        <p:txBody>
          <a:bodyPr>
            <a:normAutofit fontScale="90000"/>
          </a:bodyPr>
          <a:lstStyle/>
          <a:p>
            <a:r>
              <a:rPr lang="ru-RU" sz="3300" b="1" dirty="0" smtClean="0"/>
              <a:t>Здоровый образ жизни</a:t>
            </a:r>
            <a:r>
              <a:rPr lang="ru-RU" sz="3300" dirty="0" smtClean="0"/>
              <a:t>, </a:t>
            </a:r>
            <a:r>
              <a:rPr lang="ru-RU" sz="3300" b="1" dirty="0" smtClean="0"/>
              <a:t>ЗОЖ</a:t>
            </a:r>
            <a:r>
              <a:rPr lang="ru-RU" sz="3300" dirty="0" smtClean="0"/>
              <a:t> — образ жизни </a:t>
            </a:r>
            <a:r>
              <a:rPr lang="ru-RU" sz="3300" dirty="0" smtClean="0">
                <a:hlinkClick r:id="rId2" tooltip="Человек"/>
              </a:rPr>
              <a:t>человека</a:t>
            </a:r>
            <a:r>
              <a:rPr lang="ru-RU" sz="3300" dirty="0" smtClean="0"/>
              <a:t>, направленный на сохранение </a:t>
            </a:r>
            <a:r>
              <a:rPr lang="ru-RU" sz="3300" dirty="0" smtClean="0">
                <a:hlinkClick r:id="rId3" tooltip="Здоровье"/>
              </a:rPr>
              <a:t>здоровья</a:t>
            </a:r>
            <a:r>
              <a:rPr lang="ru-RU" sz="3300" dirty="0" smtClean="0"/>
              <a:t>, профилактику </a:t>
            </a:r>
            <a:r>
              <a:rPr lang="ru-RU" sz="3300" dirty="0" smtClean="0">
                <a:hlinkClick r:id="rId4" tooltip="Болезнь"/>
              </a:rPr>
              <a:t>болезней</a:t>
            </a:r>
            <a:r>
              <a:rPr lang="ru-RU" sz="3300" dirty="0" smtClean="0"/>
              <a:t> и укрепление человеческого </a:t>
            </a:r>
            <a:r>
              <a:rPr lang="ru-RU" sz="3300" dirty="0" smtClean="0">
                <a:hlinkClick r:id="rId5" tooltip="Организм"/>
              </a:rPr>
              <a:t>организма</a:t>
            </a:r>
            <a:r>
              <a:rPr lang="ru-RU" sz="3300" dirty="0" smtClean="0"/>
              <a:t> в целом.</a:t>
            </a:r>
            <a:br>
              <a:rPr lang="ru-RU" sz="3300" dirty="0" smtClean="0"/>
            </a:br>
            <a:r>
              <a:rPr lang="ru-RU" sz="3300" dirty="0" smtClean="0"/>
              <a:t>Здоровье человека на 60 % и более зависит от </a:t>
            </a:r>
            <a:r>
              <a:rPr lang="ru-RU" sz="3300" dirty="0" smtClean="0">
                <a:hlinkClick r:id="rId6" tooltip="Образ жизни"/>
              </a:rPr>
              <a:t>образа жизни</a:t>
            </a:r>
            <a:r>
              <a:rPr lang="ru-RU" sz="3300" dirty="0" smtClean="0"/>
              <a:t> (</a:t>
            </a:r>
            <a:r>
              <a:rPr lang="ru-RU" sz="3300" dirty="0" smtClean="0">
                <a:hlinkClick r:id="rId7" tooltip="Пища"/>
              </a:rPr>
              <a:t>еда</a:t>
            </a:r>
            <a:r>
              <a:rPr lang="ru-RU" sz="3300" dirty="0" smtClean="0"/>
              <a:t>, </a:t>
            </a:r>
            <a:r>
              <a:rPr lang="ru-RU" sz="3300" dirty="0" smtClean="0">
                <a:hlinkClick r:id="rId8" tooltip="Режим питания"/>
              </a:rPr>
              <a:t>режим питания</a:t>
            </a:r>
            <a:r>
              <a:rPr lang="ru-RU" sz="3300" dirty="0" smtClean="0"/>
              <a:t>, </a:t>
            </a:r>
            <a:r>
              <a:rPr lang="ru-RU" sz="3300" dirty="0" smtClean="0">
                <a:hlinkClick r:id="rId9" tooltip="Физическая активность"/>
              </a:rPr>
              <a:t>физическая активность</a:t>
            </a:r>
            <a:r>
              <a:rPr lang="ru-RU" sz="3300" dirty="0" smtClean="0"/>
              <a:t>, уровень </a:t>
            </a:r>
            <a:r>
              <a:rPr lang="ru-RU" sz="3300" dirty="0" smtClean="0">
                <a:hlinkClick r:id="rId10" tooltip="Стресс"/>
              </a:rPr>
              <a:t>стресса</a:t>
            </a:r>
            <a:r>
              <a:rPr lang="ru-RU" sz="3300" dirty="0" smtClean="0"/>
              <a:t>, </a:t>
            </a:r>
            <a:r>
              <a:rPr lang="ru-RU" sz="3300" dirty="0" smtClean="0">
                <a:hlinkClick r:id="rId11" tooltip="Вредные привычки"/>
              </a:rPr>
              <a:t>вредные привычки</a:t>
            </a:r>
            <a:r>
              <a:rPr lang="ru-RU" sz="3300" dirty="0" smtClean="0"/>
              <a:t> и </a:t>
            </a:r>
            <a:r>
              <a:rPr lang="ru-RU" sz="3300" dirty="0" smtClean="0">
                <a:hlinkClick r:id="rId12" tooltip="Деструктивное поведение"/>
              </a:rPr>
              <a:t>разрушительное </a:t>
            </a:r>
            <a:r>
              <a:rPr lang="ru-RU" sz="3600" dirty="0" smtClean="0">
                <a:hlinkClick r:id="rId12" tooltip="Деструктивное поведение"/>
              </a:rPr>
              <a:t>поведение</a:t>
            </a:r>
            <a:r>
              <a:rPr lang="ru-RU" sz="3600" dirty="0" smtClean="0"/>
              <a:t>)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1214423"/>
            <a:ext cx="8229600" cy="38577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Используемая литература: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560" dirty="0" smtClean="0"/>
              <a:t>1. </a:t>
            </a:r>
            <a:r>
              <a:rPr lang="ru-RU" sz="1560" dirty="0" err="1" smtClean="0"/>
              <a:t>Голицина</a:t>
            </a:r>
            <a:r>
              <a:rPr lang="ru-RU" sz="1560" dirty="0" smtClean="0"/>
              <a:t> Н.С., </a:t>
            </a:r>
            <a:r>
              <a:rPr lang="ru-RU" sz="1560" dirty="0" err="1" smtClean="0"/>
              <a:t>Шумова</a:t>
            </a:r>
            <a:r>
              <a:rPr lang="ru-RU" sz="1560" dirty="0" smtClean="0"/>
              <a:t> И.М. Воспитание основ здорового образа жизни у малышей/ </a:t>
            </a:r>
            <a:r>
              <a:rPr lang="ru-RU" sz="1560" dirty="0" err="1" smtClean="0"/>
              <a:t>Голицина</a:t>
            </a:r>
            <a:r>
              <a:rPr lang="ru-RU" sz="1560" dirty="0" smtClean="0"/>
              <a:t> Н.С., </a:t>
            </a:r>
            <a:r>
              <a:rPr lang="ru-RU" sz="1560" dirty="0" err="1" smtClean="0"/>
              <a:t>Шумова</a:t>
            </a:r>
            <a:r>
              <a:rPr lang="ru-RU" sz="1560" dirty="0" smtClean="0"/>
              <a:t> </a:t>
            </a:r>
            <a:r>
              <a:rPr lang="ru-RU" sz="1560" dirty="0" err="1" smtClean="0"/>
              <a:t>И.М.-М.:Издательство</a:t>
            </a:r>
            <a:r>
              <a:rPr lang="ru-RU" sz="1560" dirty="0" smtClean="0"/>
              <a:t> «Скрипторий 2003»,</a:t>
            </a:r>
          </a:p>
          <a:p>
            <a:pPr>
              <a:buNone/>
            </a:pPr>
            <a:r>
              <a:rPr lang="ru-RU" sz="1560" dirty="0" smtClean="0"/>
              <a:t>2. </a:t>
            </a:r>
            <a:r>
              <a:rPr lang="ru-RU" sz="1560" dirty="0" err="1" smtClean="0"/>
              <a:t>Зимонина</a:t>
            </a:r>
            <a:r>
              <a:rPr lang="ru-RU" sz="1560" dirty="0" smtClean="0"/>
              <a:t> В.А. Воспитание ребенка-дошкольника. Расту здоровым/ </a:t>
            </a:r>
            <a:r>
              <a:rPr lang="ru-RU" sz="1560" dirty="0" err="1" smtClean="0"/>
              <a:t>Зимонина</a:t>
            </a:r>
            <a:r>
              <a:rPr lang="ru-RU" sz="1560" dirty="0" smtClean="0"/>
              <a:t> В.А.-М.;ВЛАДОС,2003-304с.</a:t>
            </a:r>
          </a:p>
          <a:p>
            <a:pPr>
              <a:buNone/>
            </a:pPr>
            <a:r>
              <a:rPr lang="ru-RU" sz="1560" dirty="0" smtClean="0"/>
              <a:t>3. </a:t>
            </a:r>
            <a:r>
              <a:rPr lang="ru-RU" sz="1560" dirty="0" err="1" smtClean="0"/>
              <a:t>Здоровьесберегающее</a:t>
            </a:r>
            <a:r>
              <a:rPr lang="ru-RU" sz="1560" dirty="0" smtClean="0"/>
              <a:t> пространство в ДОУ, </a:t>
            </a:r>
            <a:r>
              <a:rPr lang="ru-RU" sz="1560" dirty="0" err="1" smtClean="0"/>
              <a:t>Н.И.Крылова,издательство</a:t>
            </a:r>
            <a:r>
              <a:rPr lang="ru-RU" sz="1560" dirty="0" smtClean="0"/>
              <a:t>  «Учитель»,2009г.</a:t>
            </a:r>
          </a:p>
          <a:p>
            <a:pPr>
              <a:buNone/>
            </a:pPr>
            <a:r>
              <a:rPr lang="ru-RU" sz="1560" dirty="0" smtClean="0"/>
              <a:t>4. Журнал «Дошкольное воспитание» №9 2005.</a:t>
            </a:r>
          </a:p>
          <a:p>
            <a:pPr>
              <a:buNone/>
            </a:pPr>
            <a:r>
              <a:rPr lang="ru-RU" sz="1560" dirty="0" smtClean="0"/>
              <a:t>5. Журнал «Дошкольное воспитание» №4 2008.</a:t>
            </a:r>
            <a:endParaRPr lang="ru-RU" sz="156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 чего зависит здоровье ?</a:t>
            </a:r>
            <a:endParaRPr lang="ru-RU" dirty="0"/>
          </a:p>
        </p:txBody>
      </p:sp>
      <p:pic>
        <p:nvPicPr>
          <p:cNvPr id="6" name="Содержимое 5" descr="C:\Users\Пользователь\Desktop\9d799406f940aca2b116971276f9d17b5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1196752"/>
            <a:ext cx="7776863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педагогов: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настоящее время одной из приоритетных задач, стоящих перед педагогами, является сохранение и укрепление здоровья детей в процессе воспитания и обучения. Формирование здоровых привычек у детей должно начинаться уже в детском саду с раннего возраста.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344816" cy="100811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Правило 1. Рациональный режим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435280" cy="5001419"/>
          </a:xfrm>
        </p:spPr>
        <p:txBody>
          <a:bodyPr>
            <a:normAutofit/>
          </a:bodyPr>
          <a:lstStyle/>
          <a:p>
            <a:endParaRPr lang="ru-RU" sz="2300" dirty="0" smtClean="0"/>
          </a:p>
        </p:txBody>
      </p:sp>
      <p:pic>
        <p:nvPicPr>
          <p:cNvPr id="5" name="Рисунок 4" descr="C:\Users\Пользователь\Desktop\d28c86a9e0f32b129102d3482ba9e4e2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1124744"/>
            <a:ext cx="7848873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Правило 2. Правильное питание.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532859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 детском возрасте особенно велика роль правильного питания, когда формируется пищевой стереотип. Именно поэтому от правильно организованного питания в детском возрасте во многом зависит состояние здоровья.</a:t>
            </a:r>
          </a:p>
          <a:p>
            <a:r>
              <a:rPr lang="ru-RU" sz="2400" dirty="0" smtClean="0"/>
              <a:t>Питание считается здоровым, если: оно регулярное сбалансированное, без спешки.</a:t>
            </a:r>
            <a:endParaRPr lang="ru-RU" sz="2400" dirty="0"/>
          </a:p>
        </p:txBody>
      </p:sp>
      <p:pic>
        <p:nvPicPr>
          <p:cNvPr id="4" name="Рисунок 3" descr="C:\Users\Пользователь\Desktop\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645024"/>
            <a:ext cx="3672407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Интегрированные занятия о пользе овощей , фруктов и витаминов.</a:t>
            </a:r>
            <a:endParaRPr lang="ru-RU" dirty="0"/>
          </a:p>
        </p:txBody>
      </p:sp>
      <p:pic>
        <p:nvPicPr>
          <p:cNvPr id="6" name="Рисунок 5" descr="D:\детский сад\конкурс премия здоровье\IMG_20220225_09330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388843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детский сад\конкурс премия здоровье\IMG_20211220_092242_BURST0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492896"/>
            <a:ext cx="352839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1628800"/>
            <a:ext cx="8435280" cy="449736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Дидактические игры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«Полезная и вредная еда»;</a:t>
            </a:r>
          </a:p>
          <a:p>
            <a:r>
              <a:rPr lang="ru-RU" dirty="0" smtClean="0"/>
              <a:t>«Кто больше назовет полезных продуктов»;</a:t>
            </a:r>
          </a:p>
          <a:p>
            <a:r>
              <a:rPr lang="ru-RU" dirty="0" smtClean="0"/>
              <a:t>«Что лишнее».</a:t>
            </a:r>
          </a:p>
          <a:p>
            <a:endParaRPr lang="ru-RU" dirty="0"/>
          </a:p>
        </p:txBody>
      </p:sp>
      <p:pic>
        <p:nvPicPr>
          <p:cNvPr id="4" name="Рисунок 3" descr="D:\детский сад\конкурс воспитатель года 2021\воспитатель года\IMG_20211217_1628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996952"/>
            <a:ext cx="417646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Правило 3. Движение-жизнь!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Утренняя; дыхательная, гимнастика для глаз; гимнастика пробуждения; пальчиковая гимнастика, физкультминутки</a:t>
            </a:r>
            <a:endParaRPr lang="ru-RU" dirty="0"/>
          </a:p>
        </p:txBody>
      </p:sp>
      <p:pic>
        <p:nvPicPr>
          <p:cNvPr id="4" name="Рисунок 3" descr="D:\детский сад\конкурс премия здоровье\Screenshot_20220221-21181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789040"/>
            <a:ext cx="403244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детский сад\конкурс премия здоровье\IMG_20220224_19355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140968"/>
            <a:ext cx="4016073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1191</TotalTime>
  <Words>653</Words>
  <Application>Microsoft Office PowerPoint</Application>
  <PresentationFormat>Экран (4:3)</PresentationFormat>
  <Paragraphs>63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«10 правил здорового образа жизни»</vt:lpstr>
      <vt:lpstr>Здоровый образ жизни, ЗОЖ — образ жизни человека, направленный на сохранение здоровья, профилактику болезней и укрепление человеческого организма в целом. Здоровье человека на 60 % и более зависит от образа жизни (еда, режим питания, физическая активность, уровень стресса, вредные привычки и разрушительное поведение). </vt:lpstr>
      <vt:lpstr>От чего зависит здоровье ?</vt:lpstr>
      <vt:lpstr>Задача педагогов:</vt:lpstr>
      <vt:lpstr>Правило 1. Рациональный режим</vt:lpstr>
      <vt:lpstr>Правило 2. Правильное питание.</vt:lpstr>
      <vt:lpstr>Интегрированные занятия о пользе овощей , фруктов и витаминов.</vt:lpstr>
      <vt:lpstr>Дидактические игры</vt:lpstr>
      <vt:lpstr>Правило 3. Движение-жизнь!</vt:lpstr>
      <vt:lpstr>Физкультурные досуги и праздники</vt:lpstr>
      <vt:lpstr>4.Физическая культура</vt:lpstr>
      <vt:lpstr>Правило 4.  Прогулки на свежем воздухе </vt:lpstr>
      <vt:lpstr>Подвижные игры</vt:lpstr>
      <vt:lpstr>Правило 5. Закаливание</vt:lpstr>
      <vt:lpstr>Правило 6.Сохранение стабильного психо-эмоционального состояния.</vt:lpstr>
      <vt:lpstr>Правило 7. Соблюдение правил личной гигиены.</vt:lpstr>
      <vt:lpstr>Правило 8. Полноценный сон</vt:lpstr>
      <vt:lpstr>Работа с родителями</vt:lpstr>
      <vt:lpstr>Вывод </vt:lpstr>
      <vt:lpstr>Используемая литература: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во второй младше</dc:title>
  <dc:creator>admin</dc:creator>
  <cp:lastModifiedBy>Пользователь</cp:lastModifiedBy>
  <cp:revision>98</cp:revision>
  <dcterms:created xsi:type="dcterms:W3CDTF">2018-02-04T12:50:44Z</dcterms:created>
  <dcterms:modified xsi:type="dcterms:W3CDTF">2022-02-27T13:18:35Z</dcterms:modified>
</cp:coreProperties>
</file>